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 ExtraBold" panose="020B0604020202020204" charset="0"/>
      <p:bold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Proxima Nova" panose="020B060402020202020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056ecb7f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056ecb7f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056ecb7f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056ecb7f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056ecb7f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056ecb7f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056ecb7f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056ecb7f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056ecb7f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056ecb7f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057af806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057af806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056ecb7f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056ecb7f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057af806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057af806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057af806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057af806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057af806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057af806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057af806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057af806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057af806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057af806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410a8449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410a8449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056ecb7f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056ecb7f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056ecb7fa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056ecb7fa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56ecb7f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7056ecb7f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056ecb7f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056ecb7f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056ecb7f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056ecb7f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056ecb7f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056ecb7f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1343" y="2801680"/>
            <a:ext cx="10393217" cy="135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74A9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2474A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45951" y="4323513"/>
            <a:ext cx="9144000" cy="160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6A0E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F96A0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l="62044" t="86665" r="1" b="-671"/>
          <a:stretch/>
        </p:blipFill>
        <p:spPr>
          <a:xfrm>
            <a:off x="7536873" y="5769601"/>
            <a:ext cx="4655127" cy="11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6992" y="965040"/>
            <a:ext cx="3918015" cy="163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l="62196" t="136" r="-149" b="85858"/>
          <a:stretch/>
        </p:blipFill>
        <p:spPr>
          <a:xfrm rot="-5400000">
            <a:off x="-942107" y="942107"/>
            <a:ext cx="3131127" cy="1246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838200" y="10026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74A9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474A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 rot="5400000">
            <a:off x="4304362" y="-911152"/>
            <a:ext cx="358327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129311" y="6326908"/>
            <a:ext cx="12192000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89" name="Google Shape;89;p11"/>
          <p:cNvPicPr preferRelativeResize="0"/>
          <p:nvPr/>
        </p:nvPicPr>
        <p:blipFill rotWithShape="1">
          <a:blip r:embed="rId2">
            <a:alphaModFix/>
          </a:blip>
          <a:srcRect l="62196" t="136" r="-149" b="85858"/>
          <a:stretch/>
        </p:blipFill>
        <p:spPr>
          <a:xfrm rot="-5400000">
            <a:off x="-872836" y="872837"/>
            <a:ext cx="2706255" cy="960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92365" y="6341628"/>
            <a:ext cx="12192000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96" name="Google Shape;96;p12"/>
          <p:cNvPicPr preferRelativeResize="0"/>
          <p:nvPr/>
        </p:nvPicPr>
        <p:blipFill rotWithShape="1">
          <a:blip r:embed="rId2">
            <a:alphaModFix/>
          </a:blip>
          <a:srcRect l="62044" t="86665" r="1" b="-671"/>
          <a:stretch/>
        </p:blipFill>
        <p:spPr>
          <a:xfrm rot="5400000">
            <a:off x="-1071782" y="4901839"/>
            <a:ext cx="2992582" cy="919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115291" y="789406"/>
            <a:ext cx="10515600" cy="118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6A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576A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115291" y="2022055"/>
            <a:ext cx="10515600" cy="423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291" y="136525"/>
            <a:ext cx="1316304" cy="55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110181" y="6356350"/>
            <a:ext cx="3971637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l="62196" t="136" r="-149" b="85858"/>
          <a:stretch/>
        </p:blipFill>
        <p:spPr>
          <a:xfrm rot="-5400000">
            <a:off x="-872836" y="872837"/>
            <a:ext cx="2706255" cy="960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44130" y="2779316"/>
            <a:ext cx="9954780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6AC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2576A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44130" y="4128628"/>
            <a:ext cx="9954780" cy="91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6A0E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96A0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99578" y="6356350"/>
            <a:ext cx="12192000" cy="47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l="-107" t="136" r="62359" b="85858"/>
          <a:stretch/>
        </p:blipFill>
        <p:spPr>
          <a:xfrm rot="10800000">
            <a:off x="7601527" y="5532690"/>
            <a:ext cx="4590473" cy="132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6586" y="904170"/>
            <a:ext cx="3724941" cy="155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l="62212" t="-303" r="229" b="86297"/>
          <a:stretch/>
        </p:blipFill>
        <p:spPr>
          <a:xfrm rot="10800000">
            <a:off x="-29731" y="5556361"/>
            <a:ext cx="4567382" cy="132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152237" y="9834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6A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576A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147619" y="2309019"/>
            <a:ext cx="4948381" cy="386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172200" y="2309018"/>
            <a:ext cx="5181600" cy="386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0" y="6401952"/>
            <a:ext cx="12192000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l="62196" t="136" r="-149" b="85858"/>
          <a:stretch/>
        </p:blipFill>
        <p:spPr>
          <a:xfrm rot="-5400000">
            <a:off x="-872836" y="872837"/>
            <a:ext cx="2706255" cy="96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619" y="130850"/>
            <a:ext cx="1316304" cy="55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043706" y="621363"/>
            <a:ext cx="10310093" cy="108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6AC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2576A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043707" y="1727925"/>
            <a:ext cx="495386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1043708" y="2505075"/>
            <a:ext cx="495386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-83127" y="6319258"/>
            <a:ext cx="12275127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 l="62044" t="86665" r="1" b="-671"/>
          <a:stretch/>
        </p:blipFill>
        <p:spPr>
          <a:xfrm rot="5400000">
            <a:off x="-1119548" y="4901839"/>
            <a:ext cx="2992582" cy="91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61" y="71177"/>
            <a:ext cx="1316304" cy="55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17600" y="1002651"/>
            <a:ext cx="10236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74A9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474A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0" y="6326908"/>
            <a:ext cx="12192000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 l="62196" t="136" r="-149" b="85858"/>
          <a:stretch/>
        </p:blipFill>
        <p:spPr>
          <a:xfrm rot="-5400000">
            <a:off x="-872836" y="872837"/>
            <a:ext cx="2706255" cy="96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291" y="48884"/>
            <a:ext cx="1316304" cy="55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3581399" y="6376408"/>
            <a:ext cx="5029201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l="62044" t="86665" r="1" b="-671"/>
          <a:stretch/>
        </p:blipFill>
        <p:spPr>
          <a:xfrm rot="5400000">
            <a:off x="-1091840" y="4901839"/>
            <a:ext cx="2992582" cy="91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27" y="136525"/>
            <a:ext cx="1316304" cy="55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1163061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74A9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474A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5645007" y="1153680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1163061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0" y="6367172"/>
            <a:ext cx="12192000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93845" y="197777"/>
            <a:ext cx="1622604" cy="67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 l="62196" t="136" r="-149" b="85858"/>
          <a:stretch/>
        </p:blipFill>
        <p:spPr>
          <a:xfrm rot="-5400000">
            <a:off x="-872836" y="872837"/>
            <a:ext cx="2706255" cy="960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1105767" y="785090"/>
            <a:ext cx="3932237" cy="127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74A9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474A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1105766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ftr" idx="11"/>
          </p:nvPr>
        </p:nvSpPr>
        <p:spPr>
          <a:xfrm>
            <a:off x="-1" y="6341628"/>
            <a:ext cx="12192000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/>
          </a:blip>
          <a:srcRect l="62044" t="86665" r="1" b="-671"/>
          <a:stretch/>
        </p:blipFill>
        <p:spPr>
          <a:xfrm rot="5400000">
            <a:off x="-1077192" y="4901839"/>
            <a:ext cx="2992582" cy="91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766" y="121805"/>
            <a:ext cx="1316304" cy="55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4119417" y="6306416"/>
            <a:ext cx="3953165" cy="3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/>
          <p:nvPr/>
        </p:nvSpPr>
        <p:spPr>
          <a:xfrm>
            <a:off x="2872511" y="166252"/>
            <a:ext cx="9199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Cuarta Semana del Desarrollo Territorial | Alternativas para el desarrollo territorial en El Salvador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San Salvador - octubre 2019 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hcontreras@alianzaamericas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ctrTitle"/>
          </p:nvPr>
        </p:nvSpPr>
        <p:spPr>
          <a:xfrm>
            <a:off x="1084350" y="3523525"/>
            <a:ext cx="1033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74A9"/>
              </a:buClr>
              <a:buSzPts val="6000"/>
              <a:buFont typeface="Arial"/>
              <a:buNone/>
            </a:pPr>
            <a:r>
              <a:rPr lang="es-SV" sz="5000" b="1">
                <a:latin typeface="Verdana"/>
                <a:ea typeface="Verdana"/>
                <a:cs typeface="Verdana"/>
                <a:sym typeface="Verdana"/>
              </a:rPr>
              <a:t>Migración y Desplazamiento Forzado en el Norte de Centroamérica</a:t>
            </a:r>
            <a:r>
              <a:rPr lang="es-SV" sz="5000" b="1"/>
              <a:t> </a:t>
            </a:r>
            <a:endParaRPr sz="5000" b="1"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1524000" y="4973647"/>
            <a:ext cx="91440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6A0E"/>
              </a:buClr>
              <a:buSzPts val="3200"/>
              <a:buFont typeface="Arial"/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Octubre 2019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3" name="Google Shape;10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825" y="5558350"/>
            <a:ext cx="2018675" cy="5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1115291" y="78940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Pobreza y falta de oportunidades económicas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1"/>
          </p:nvPr>
        </p:nvSpPr>
        <p:spPr>
          <a:xfrm>
            <a:off x="1115295" y="2351150"/>
            <a:ext cx="5242800" cy="423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En Honduras, casi el 80% del país vive en la pobreza, y se estima que el 56 por ciento vive en la pobreza extrema, definida como la supervivencia con menos de $1 por día.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En El Salvador, un tercio del país vive en la pobreza. Cifras que podrían llegar a ser mayores de no ser por las remesas que reciben al menos 17 % de hogares salvadoreños.</a:t>
            </a:r>
            <a:endParaRPr sz="2000"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4170" y="2470556"/>
            <a:ext cx="5529104" cy="31746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166" name="Google Shape;166;p22"/>
          <p:cNvSpPr txBox="1"/>
          <p:nvPr/>
        </p:nvSpPr>
        <p:spPr>
          <a:xfrm>
            <a:off x="9814875" y="5806200"/>
            <a:ext cx="2198400" cy="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dirty="0"/>
              <a:t>Imagen: Diario el Mundo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1115291" y="2022055"/>
            <a:ext cx="10515600" cy="423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●"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Las personas que trabajan a tiempo completo en nuestro país, reciben salarios que no alcanzan para cubrir las necesidades básicas.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●"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El 62% de la población salvadoreña se encuentra en condición de subutilización laboral. Para el 2018, la tasa de empleo decente se estima en 21.9%, siendo entonces que, únicamente 2 de cada 10 personas ocupadas tienen un empleo decente.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1800">
                <a:latin typeface="Verdana"/>
                <a:ea typeface="Verdana"/>
                <a:cs typeface="Verdana"/>
                <a:sym typeface="Verdana"/>
              </a:rPr>
              <a:t>(CDC - Oxfam El Salvador, “El Salvador: Mosaico de la migración”, 2019)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1115291" y="78940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Salario mínimo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5418950" y="1975900"/>
            <a:ext cx="5388300" cy="3757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En 2018, la canasta básica urbana estaba constituida por 11 ítems y tenía un costo mensual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estimado de $196.57.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La canasta básica rural por su parte, con solo 8 ítems, tenía un costo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mensual estimado de $137.84.</a:t>
            </a:r>
            <a:r>
              <a:rPr lang="es-SV" sz="18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1653563" y="2445036"/>
            <a:ext cx="3184800" cy="1439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Sector de comercio y servicios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$300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1653563" y="4353544"/>
            <a:ext cx="3184800" cy="11154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Sector agrícola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$200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/>
        </p:nvSpPr>
        <p:spPr>
          <a:xfrm>
            <a:off x="1711500" y="1579300"/>
            <a:ext cx="3593100" cy="153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Salario mínimo federal EEUU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$7.50 por hora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7380825" y="1579300"/>
            <a:ext cx="3334200" cy="15327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Salario mínimo en El Salvador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$1.25 por hora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1711500" y="4141950"/>
            <a:ext cx="3593100" cy="25011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2400">
                <a:latin typeface="Verdana"/>
                <a:ea typeface="Verdana"/>
                <a:cs typeface="Verdana"/>
                <a:sym typeface="Verdana"/>
              </a:rPr>
              <a:t>En lugares como Washington D.C., California, New York o Massachusetts supera los $11 por hora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57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57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25"/>
          <p:cNvSpPr/>
          <p:nvPr/>
        </p:nvSpPr>
        <p:spPr>
          <a:xfrm>
            <a:off x="3299100" y="3348925"/>
            <a:ext cx="417900" cy="720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5648513" y="2117650"/>
            <a:ext cx="1388400" cy="456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804" y="5179025"/>
            <a:ext cx="3458225" cy="8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1115300" y="777876"/>
            <a:ext cx="10515600" cy="100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3000" b="1">
                <a:solidFill>
                  <a:srgbClr val="2576AC"/>
                </a:solidFill>
                <a:latin typeface="Open Sans"/>
                <a:ea typeface="Open Sans"/>
                <a:cs typeface="Open Sans"/>
                <a:sym typeface="Open Sans"/>
              </a:rPr>
              <a:t>Hace un año, una caravana de centroamericanos con la esperanza de llegar a Estados Unidos.</a:t>
            </a:r>
            <a:endParaRPr sz="3000" b="1">
              <a:solidFill>
                <a:srgbClr val="2576A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857375"/>
            <a:ext cx="6743245" cy="449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0187" y="1898338"/>
            <a:ext cx="4588435" cy="306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0391" y="5479700"/>
            <a:ext cx="3458225" cy="8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763" y="1031875"/>
            <a:ext cx="8880476" cy="499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1115291" y="269440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Situación actual de la migración y de los salvadoreños en EEUU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1115291" y="78940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La ruta migratoria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6635750" y="1582225"/>
            <a:ext cx="5328600" cy="483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Los principales destinatarios de la violencia son hombres jóvenes de quince años y más, del norte de Centroamérica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Una encuesta realizada a casi medio millar de migrantes, registraron que casi un tercio de las mujeres habían sufrido abusos sexuales en el transcurso de su trayectoria migratoria; y de estas víctimas de abuso sexual, poco más de la mitad habían sido violadas. (Médicos Sin Fronteras, 2017)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25" y="2281350"/>
            <a:ext cx="5552201" cy="31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body" idx="1"/>
          </p:nvPr>
        </p:nvSpPr>
        <p:spPr>
          <a:xfrm>
            <a:off x="1091700" y="1439600"/>
            <a:ext cx="10515600" cy="440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Verdana"/>
              <a:buChar char="•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Las 3 mil 777 personas personas registradas por la REDODEM durante el año 2018, aseguraron haber sido víctimas o testigos de algún delito.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Verdana"/>
              <a:buChar char="•"/>
            </a:pPr>
            <a:r>
              <a:rPr lang="es-SV" sz="2000">
                <a:solidFill>
                  <a:srgbClr val="40404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El Programa de Búsqueda de Migrantes del Servicio Jesuita dice que </a:t>
            </a:r>
            <a:r>
              <a:rPr lang="es-SV" sz="2000" b="1">
                <a:solidFill>
                  <a:srgbClr val="40404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Tamaulipas es uno de los estados donde más centroamericanos desaparecen </a:t>
            </a:r>
            <a:r>
              <a:rPr lang="es-SV" sz="2000">
                <a:solidFill>
                  <a:srgbClr val="40404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en su camino hacia EE.UU. De los 593 casos a los que han dado seguimiento de enero de 2013 a julio de 2019, </a:t>
            </a:r>
            <a:r>
              <a:rPr lang="es-SV" sz="2000" b="1">
                <a:solidFill>
                  <a:srgbClr val="40404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al menos un 20% de ellos desapareció en ese estado</a:t>
            </a:r>
            <a:r>
              <a:rPr lang="es-SV" sz="2000">
                <a:solidFill>
                  <a:srgbClr val="40404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sz="2000">
              <a:solidFill>
                <a:srgbClr val="40404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000">
              <a:solidFill>
                <a:srgbClr val="40404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Verdana"/>
              <a:buChar char="•"/>
            </a:pPr>
            <a:r>
              <a:rPr lang="es-SV" sz="2000">
                <a:solidFill>
                  <a:srgbClr val="40404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36% de los desaparecidos tuvo su último punto de contacto "en la frontera entre México y Estados Unidos"</a:t>
            </a:r>
            <a:endParaRPr sz="2000">
              <a:solidFill>
                <a:srgbClr val="40404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375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000">
              <a:solidFill>
                <a:srgbClr val="40404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>
            <a:off x="1149350" y="2766151"/>
            <a:ext cx="102363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Acuerdos de cooperación bilateral “Tercer País Seguro”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1115291" y="789406"/>
            <a:ext cx="10515600" cy="11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6AC"/>
              </a:buClr>
              <a:buSzPts val="4400"/>
              <a:buFont typeface="Arial"/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Alianza Americas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972496" y="1784950"/>
            <a:ext cx="5259000" cy="4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Red de más de 50 organizaciones dirigidas por inmigrantes latinoamericanos basada en los Estados Unidos de América, representando a más de 150,000 familias en múltiples estados.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Comprometidos de transformar las vidas de las familias migrantes en Estados Unidos, con una visión transnacional y atención a los países de origen de estos migrantes.</a:t>
            </a:r>
            <a:endParaRPr sz="2000"/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 l="6015"/>
          <a:stretch/>
        </p:blipFill>
        <p:spPr>
          <a:xfrm>
            <a:off x="6488150" y="1856699"/>
            <a:ext cx="5288625" cy="375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6644" y="5810050"/>
            <a:ext cx="2944125" cy="7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body" idx="1"/>
          </p:nvPr>
        </p:nvSpPr>
        <p:spPr>
          <a:xfrm>
            <a:off x="695000" y="1384375"/>
            <a:ext cx="5416800" cy="521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Verdana"/>
              <a:buChar char="•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Guatemala y Honduras firmaron “acuerdos de cooperación bilateral” que le permitirán a Estados Unidos enviar solicitantes de asilo a los países del norte de Centroamérica.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Verdana"/>
              <a:buChar char="•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El Salvador, así como Guatemala y Honduras no son países de asilo porque no tienen las condiciones de seguridad e integración bajo las cuales las personas puedan encontrar la protección que buscan.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0525" y="1063625"/>
            <a:ext cx="6025101" cy="451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810030" y="5630547"/>
            <a:ext cx="2175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 smtClean="0"/>
              <a:t>Imagen: El Diario de Hoy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1149350" y="2766151"/>
            <a:ext cx="102363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Recomendaciones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1152225" y="900875"/>
            <a:ext cx="10515600" cy="443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Verdana"/>
              <a:buAutoNum type="arabicPeriod"/>
            </a:pPr>
            <a:r>
              <a:rPr lang="es-SV" sz="1800">
                <a:latin typeface="Verdana"/>
                <a:ea typeface="Verdana"/>
                <a:cs typeface="Verdana"/>
                <a:sym typeface="Verdana"/>
              </a:rPr>
              <a:t>Hay que incidir para crear protecciones permanentes para los beneficiarios de TPS y DACA.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Verdana"/>
              <a:buAutoNum type="arabicPeriod"/>
            </a:pPr>
            <a:r>
              <a:rPr lang="es-SV" sz="1800">
                <a:latin typeface="Verdana"/>
                <a:ea typeface="Verdana"/>
                <a:cs typeface="Verdana"/>
                <a:sym typeface="Verdana"/>
              </a:rPr>
              <a:t>Urgimos a los miembros del órgano legislativo a tomar acciones para detener acuerdos bilaterales que violenten el derecho a la migración y derecho a asilo.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Verdana"/>
              <a:buAutoNum type="arabicPeriod"/>
            </a:pPr>
            <a:r>
              <a:rPr lang="es-SV" sz="1800">
                <a:latin typeface="Verdana"/>
                <a:ea typeface="Verdana"/>
                <a:cs typeface="Verdana"/>
                <a:sym typeface="Verdana"/>
              </a:rPr>
              <a:t>Debemos invertir en programas que ataquen la raíz de los problemas que se viven en El Salvador.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AutoNum type="arabicPeriod"/>
            </a:pPr>
            <a:r>
              <a:rPr lang="es-SV" sz="1800">
                <a:latin typeface="Verdana"/>
                <a:ea typeface="Verdana"/>
                <a:cs typeface="Verdana"/>
                <a:sym typeface="Verdana"/>
              </a:rPr>
              <a:t>Hay que informarse y trabajar de forma articulada, con el fin de preparar condiciones adecuadas para garantizar la seguridad y bienestar de todos  y todas.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373" y="5823500"/>
            <a:ext cx="2633275" cy="6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body" idx="1"/>
          </p:nvPr>
        </p:nvSpPr>
        <p:spPr>
          <a:xfrm>
            <a:off x="904650" y="3041924"/>
            <a:ext cx="99549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3000">
                <a:solidFill>
                  <a:srgbClr val="FF572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Hazel Contreras</a:t>
            </a:r>
            <a:endParaRPr sz="3000">
              <a:solidFill>
                <a:srgbClr val="FF572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3000">
                <a:solidFill>
                  <a:srgbClr val="FF5722"/>
                </a:solidFill>
                <a:latin typeface="Open Sans"/>
                <a:ea typeface="Open Sans"/>
                <a:cs typeface="Open Sans"/>
                <a:sym typeface="Open Sans"/>
              </a:rPr>
              <a:t>Coordinadora regional para América Central</a:t>
            </a:r>
            <a:endParaRPr sz="3000">
              <a:solidFill>
                <a:srgbClr val="FF57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3000" u="sng">
                <a:solidFill>
                  <a:srgbClr val="7F6000"/>
                </a:solidFill>
                <a:latin typeface="Open Sans ExtraBold"/>
                <a:ea typeface="Open Sans ExtraBold"/>
                <a:cs typeface="Open Sans ExtraBold"/>
                <a:sym typeface="Open Sans ExtraBold"/>
                <a:hlinkClick r:id="rId3"/>
              </a:rPr>
              <a:t>hcontreras@alianzaamericas.org</a:t>
            </a:r>
            <a:endParaRPr sz="3000"/>
          </a:p>
        </p:txBody>
      </p:sp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525" y="5042125"/>
            <a:ext cx="4308944" cy="10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1115291" y="1027531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Alianza Americas reconoce el migrar como un del ser humano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1115291" y="2626505"/>
            <a:ext cx="10515600" cy="423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3000" b="1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Un derecho que debe respetarse, especialmente cuando el contexto de las personas migrantes las obliga a salir de forma forzada, a exponerse a condiciones inhumanas durante su movilización y que debería ser salvaguardado por los estados a nivel internacional.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-2542309" y="789406"/>
            <a:ext cx="10515600" cy="11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6AC"/>
              </a:buClr>
              <a:buSzPts val="4400"/>
              <a:buFont typeface="Arial"/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Migración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1115300" y="1562000"/>
            <a:ext cx="5229600" cy="46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La movilidad humana se ha visto cada vez más impulsada por: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Aumento de la violencia e inseguridad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Desigualdad económica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Crisis climática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Según Naciones Unidas, estos factores están expulsando a unas 80,000 personas de sus hogares cada día, sumándose al alarmante estimado de los más de 30 millones de personas desplazadas en todo el mundo.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En 2017, el número de migrantes alcanzó la cifra de 258 millones.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4" name="Google Shape;124;p16"/>
          <p:cNvPicPr preferRelativeResize="0"/>
          <p:nvPr/>
        </p:nvPicPr>
        <p:blipFill rotWithShape="1">
          <a:blip r:embed="rId3">
            <a:alphaModFix/>
          </a:blip>
          <a:srcRect l="1893"/>
          <a:stretch/>
        </p:blipFill>
        <p:spPr>
          <a:xfrm>
            <a:off x="7287625" y="674025"/>
            <a:ext cx="4274275" cy="59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1115291" y="78940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Caso El Salvador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3853225" y="1651575"/>
            <a:ext cx="5282100" cy="45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Ha registrado flujos migratorios que se pueden categorizar en cuatro etapas principales: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Período 1920-1969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La segunda etapa (1970-1979) se caracterizó por el aumento de la migración hacia los Estados Unidos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En la tercera etapa (1980-1991)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La cuarta etapa inicia el año de la firma de los Acuerdos de Paz (1992).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1" name="Google Shape;13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000" y="1659731"/>
            <a:ext cx="2442466" cy="457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>
            <a:spLocks noGrp="1"/>
          </p:cNvSpPr>
          <p:nvPr>
            <p:ph type="body" idx="1"/>
          </p:nvPr>
        </p:nvSpPr>
        <p:spPr>
          <a:xfrm>
            <a:off x="824875" y="1856575"/>
            <a:ext cx="6318300" cy="18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Actualmente el Ministerio de Relaciones Exteriores de El Salvador estima que hay 3.1 millones de salvadoreños viviendo en el exterior. 93 % de ellos en Estados Unidos.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5752550" y="60525"/>
            <a:ext cx="6318300" cy="132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7400" y="60525"/>
            <a:ext cx="3915275" cy="67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8" y="3529049"/>
            <a:ext cx="6063407" cy="25214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1020441" y="216335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Factores de empuje y atracción de la migración centroamericana hacia Estados Unidos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8541" y="5635625"/>
            <a:ext cx="3458225" cy="8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1115291" y="78940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b="1">
                <a:latin typeface="Verdana"/>
                <a:ea typeface="Verdana"/>
                <a:cs typeface="Verdana"/>
                <a:sym typeface="Verdana"/>
              </a:rPr>
              <a:t>Violencia e inseguridad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1115296" y="1736300"/>
            <a:ext cx="5269200" cy="423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El Salvador continúa ubicándose entre los países más violentos de Latinoamérica.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 b="1">
                <a:latin typeface="Verdana"/>
                <a:ea typeface="Verdana"/>
                <a:cs typeface="Verdana"/>
                <a:sym typeface="Verdana"/>
              </a:rPr>
              <a:t>2018</a:t>
            </a: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: la criminalidad alcanzó una tasa de 50.3 homicidios por cada 100,000 habitantes, con un total de 3,340 homicidios al cerrar el año.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La violencia de género y violencia contra personas LGTBIQ+ hoy en día se destacan aún más.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○"/>
            </a:pPr>
            <a:r>
              <a:rPr lang="es-SV" sz="2000">
                <a:latin typeface="Verdana"/>
                <a:ea typeface="Verdana"/>
                <a:cs typeface="Verdana"/>
                <a:sym typeface="Verdana"/>
              </a:rPr>
              <a:t>En El Salvador una mujer es asesinada cada 19 horas.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6925" y="1638875"/>
            <a:ext cx="4243974" cy="485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1115291" y="1998556"/>
            <a:ext cx="10515600" cy="11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400" b="1">
                <a:solidFill>
                  <a:srgbClr val="2576AC"/>
                </a:solidFill>
                <a:latin typeface="Verdana"/>
                <a:ea typeface="Verdana"/>
                <a:cs typeface="Verdana"/>
                <a:sym typeface="Verdana"/>
              </a:rPr>
              <a:t>“Hoy, los niveles de violencia son incluso más altos que durante la guerra y han envuelto a comunidades enteras. La abrumadora mayoría de las víctimas son salvadoreños pobres de clase trabajadora que deben llevar a cabo su vida cotidiana en algunas de las áreas más peligrosas y que no pueden pagar las compañías de seguridad privada que protegen a grupos más privilegiados”.</a:t>
            </a:r>
            <a:endParaRPr sz="2400">
              <a:solidFill>
                <a:srgbClr val="2576A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1115300" y="5018654"/>
            <a:ext cx="10515600" cy="63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0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Instituto de Políticas Públicas (Migration Policy Institute), 2018</a:t>
            </a:r>
            <a:endParaRPr sz="2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nexionesHidrica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B5E6"/>
      </a:accent1>
      <a:accent2>
        <a:srgbClr val="A5B545"/>
      </a:accent2>
      <a:accent3>
        <a:srgbClr val="A5A5A5"/>
      </a:accent3>
      <a:accent4>
        <a:srgbClr val="FFC000"/>
      </a:accent4>
      <a:accent5>
        <a:srgbClr val="002060"/>
      </a:accent5>
      <a:accent6>
        <a:srgbClr val="ED7D31"/>
      </a:accent6>
      <a:hlink>
        <a:srgbClr val="0070C0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1086</Words>
  <Application>Microsoft Office PowerPoint</Application>
  <PresentationFormat>Panorámica</PresentationFormat>
  <Paragraphs>89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Calibri</vt:lpstr>
      <vt:lpstr>Arial</vt:lpstr>
      <vt:lpstr>Open Sans ExtraBold</vt:lpstr>
      <vt:lpstr>Open Sans</vt:lpstr>
      <vt:lpstr>Proxima Nova</vt:lpstr>
      <vt:lpstr>Times New Roman</vt:lpstr>
      <vt:lpstr>Verdana</vt:lpstr>
      <vt:lpstr>Cambria</vt:lpstr>
      <vt:lpstr>Tema de Office</vt:lpstr>
      <vt:lpstr>Migración y Desplazamiento Forzado en el Norte de Centroamérica </vt:lpstr>
      <vt:lpstr>Alianza Americas</vt:lpstr>
      <vt:lpstr>Alianza Americas reconoce el migrar como un del ser humano</vt:lpstr>
      <vt:lpstr>Migración </vt:lpstr>
      <vt:lpstr>Caso El Salvador</vt:lpstr>
      <vt:lpstr>Presentación de PowerPoint</vt:lpstr>
      <vt:lpstr>Factores de empuje y atracción de la migración centroamericana hacia Estados Unidos </vt:lpstr>
      <vt:lpstr>Violencia e inseguridad</vt:lpstr>
      <vt:lpstr>“Hoy, los niveles de violencia son incluso más altos que durante la guerra y han envuelto a comunidades enteras. La abrumadora mayoría de las víctimas son salvadoreños pobres de clase trabajadora que deben llevar a cabo su vida cotidiana en algunas de las áreas más peligrosas y que no pueden pagar las compañías de seguridad privada que protegen a grupos más privilegiados”.</vt:lpstr>
      <vt:lpstr>Pobreza y falta de oportunidades económicas</vt:lpstr>
      <vt:lpstr>Presentación de PowerPoint</vt:lpstr>
      <vt:lpstr>Salario mínimo</vt:lpstr>
      <vt:lpstr>Presentación de PowerPoint</vt:lpstr>
      <vt:lpstr>Hace un año, una caravana de centroamericanos con la esperanza de llegar a Estados Unidos.</vt:lpstr>
      <vt:lpstr>Presentación de PowerPoint</vt:lpstr>
      <vt:lpstr>Situación actual de la migración y de los salvadoreños en EEUU</vt:lpstr>
      <vt:lpstr>La ruta migratoria</vt:lpstr>
      <vt:lpstr>Presentación de PowerPoint</vt:lpstr>
      <vt:lpstr>Acuerdos de cooperación bilateral “Tercer País Seguro”</vt:lpstr>
      <vt:lpstr>Presentación de PowerPoint</vt:lpstr>
      <vt:lpstr>Recomendaciones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Migración y Desplazamiento Forzado en el Norte de Centroamérica</dc:title>
  <dc:creator>Enrique Merlos</dc:creator>
  <cp:lastModifiedBy>Enrique Merlos</cp:lastModifiedBy>
  <cp:revision>2</cp:revision>
  <dcterms:modified xsi:type="dcterms:W3CDTF">2019-10-21T20:08:21Z</dcterms:modified>
</cp:coreProperties>
</file>